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Alice"/>
      <p:regular r:id="rId17"/>
    </p:embeddedFont>
    <p:embeddedFont>
      <p:font typeface="Lora"/>
      <p:regular r:id="rId18"/>
    </p:embeddedFont>
    <p:embeddedFont>
      <p:font typeface="Lora"/>
      <p:regular r:id="rId19"/>
    </p:embeddedFont>
    <p:embeddedFont>
      <p:font typeface="Lora"/>
      <p:regular r:id="rId20"/>
    </p:embeddedFont>
    <p:embeddedFont>
      <p:font typeface="Lora"/>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84728" y="961311"/>
            <a:ext cx="7774543" cy="2531388"/>
          </a:xfrm>
          <a:prstGeom prst="rect">
            <a:avLst/>
          </a:prstGeom>
          <a:noFill/>
          <a:ln/>
        </p:spPr>
        <p:txBody>
          <a:bodyPr wrap="square" lIns="0" tIns="0" rIns="0" bIns="0" rtlCol="0" anchor="t"/>
          <a:lstStyle/>
          <a:p>
            <a:pPr indent="0" marL="0">
              <a:lnSpc>
                <a:spcPts val="6600"/>
              </a:lnSpc>
              <a:buNone/>
            </a:pPr>
            <a:r>
              <a:rPr lang="en-US" sz="5300" dirty="0">
                <a:solidFill>
                  <a:srgbClr val="233E32"/>
                </a:solidFill>
                <a:latin typeface="Alice" pitchFamily="34" charset="0"/>
                <a:ea typeface="Alice" pitchFamily="34" charset="-122"/>
                <a:cs typeface="Alice" pitchFamily="34" charset="-120"/>
              </a:rPr>
              <a:t>Introduction to the UN Sustainable Development Goals (SDGs): </a:t>
            </a:r>
            <a:endParaRPr lang="en-US" sz="5300" dirty="0"/>
          </a:p>
        </p:txBody>
      </p:sp>
      <p:sp>
        <p:nvSpPr>
          <p:cNvPr id="6" name="Text 3"/>
          <p:cNvSpPr/>
          <p:nvPr/>
        </p:nvSpPr>
        <p:spPr>
          <a:xfrm>
            <a:off x="684728" y="3786188"/>
            <a:ext cx="7774543" cy="1687592"/>
          </a:xfrm>
          <a:prstGeom prst="rect">
            <a:avLst/>
          </a:prstGeom>
          <a:noFill/>
          <a:ln/>
        </p:spPr>
        <p:txBody>
          <a:bodyPr wrap="square" lIns="0" tIns="0" rIns="0" bIns="0" rtlCol="0" anchor="t"/>
          <a:lstStyle/>
          <a:p>
            <a:pPr indent="0" marL="0">
              <a:lnSpc>
                <a:spcPts val="6600"/>
              </a:lnSpc>
              <a:buNone/>
            </a:pPr>
            <a:r>
              <a:rPr lang="en-US" sz="5300" dirty="0">
                <a:solidFill>
                  <a:srgbClr val="233E32"/>
                </a:solidFill>
                <a:latin typeface="Alice" pitchFamily="34" charset="0"/>
                <a:ea typeface="Alice" pitchFamily="34" charset="-122"/>
                <a:cs typeface="Alice" pitchFamily="34" charset="-120"/>
              </a:rPr>
              <a:t>SDG7: Affordable and Clean Energy for All</a:t>
            </a:r>
            <a:endParaRPr lang="en-US" sz="5300" dirty="0"/>
          </a:p>
        </p:txBody>
      </p:sp>
      <p:sp>
        <p:nvSpPr>
          <p:cNvPr id="7" name="Text 4"/>
          <p:cNvSpPr/>
          <p:nvPr/>
        </p:nvSpPr>
        <p:spPr>
          <a:xfrm>
            <a:off x="684728" y="5767268"/>
            <a:ext cx="7774543" cy="938689"/>
          </a:xfrm>
          <a:prstGeom prst="rect">
            <a:avLst/>
          </a:prstGeom>
          <a:noFill/>
          <a:ln/>
        </p:spPr>
        <p:txBody>
          <a:bodyPr wrap="square" lIns="0" tIns="0" rIns="0" bIns="0" rtlCol="0" anchor="t"/>
          <a:lstStyle/>
          <a:p>
            <a:pPr indent="0" marL="0">
              <a:lnSpc>
                <a:spcPts val="2450"/>
              </a:lnSpc>
              <a:buNone/>
            </a:pPr>
            <a:r>
              <a:rPr lang="en-US" sz="1500" dirty="0">
                <a:solidFill>
                  <a:srgbClr val="2C2821"/>
                </a:solidFill>
                <a:latin typeface="Lora" pitchFamily="34" charset="0"/>
                <a:ea typeface="Lora" pitchFamily="34" charset="-122"/>
                <a:cs typeface="Lora" pitchFamily="34" charset="-120"/>
              </a:rPr>
              <a:t>The United Nations Sustainable Development Goals (SDGs) outline a shared blueprint for a better future for all. SDG7 focuses on ensuring access to affordable, reliable, sustainable and modern energy for all.</a:t>
            </a:r>
            <a:endParaRPr lang="en-US" sz="1500" dirty="0"/>
          </a:p>
        </p:txBody>
      </p:sp>
      <p:sp>
        <p:nvSpPr>
          <p:cNvPr id="8" name="Shape 5"/>
          <p:cNvSpPr/>
          <p:nvPr/>
        </p:nvSpPr>
        <p:spPr>
          <a:xfrm>
            <a:off x="684728" y="6940629"/>
            <a:ext cx="313015" cy="313015"/>
          </a:xfrm>
          <a:prstGeom prst="roundRect">
            <a:avLst>
              <a:gd name="adj" fmla="val 29209736"/>
            </a:avLst>
          </a:prstGeom>
          <a:noFill/>
          <a:ln w="7620">
            <a:solidFill>
              <a:srgbClr val="FFFFFF"/>
            </a:solidFill>
            <a:prstDash val="solid"/>
          </a:ln>
        </p:spPr>
      </p:sp>
      <p:pic>
        <p:nvPicPr>
          <p:cNvPr id="9" name="Image 1" descr="preencoded.png">    </p:cNvPr>
          <p:cNvPicPr>
            <a:picLocks noChangeAspect="1"/>
          </p:cNvPicPr>
          <p:nvPr/>
        </p:nvPicPr>
        <p:blipFill>
          <a:blip r:embed="rId2"/>
          <a:stretch>
            <a:fillRect/>
          </a:stretch>
        </p:blipFill>
        <p:spPr>
          <a:xfrm>
            <a:off x="692348" y="6948249"/>
            <a:ext cx="297775" cy="297775"/>
          </a:xfrm>
          <a:prstGeom prst="rect">
            <a:avLst/>
          </a:prstGeom>
        </p:spPr>
      </p:pic>
      <p:sp>
        <p:nvSpPr>
          <p:cNvPr id="10" name="Text 6"/>
          <p:cNvSpPr/>
          <p:nvPr/>
        </p:nvSpPr>
        <p:spPr>
          <a:xfrm>
            <a:off x="1095494" y="6925985"/>
            <a:ext cx="2316123" cy="342305"/>
          </a:xfrm>
          <a:prstGeom prst="rect">
            <a:avLst/>
          </a:prstGeom>
          <a:noFill/>
          <a:ln/>
        </p:spPr>
        <p:txBody>
          <a:bodyPr wrap="none" lIns="0" tIns="0" rIns="0" bIns="0" rtlCol="0" anchor="t"/>
          <a:lstStyle/>
          <a:p>
            <a:pPr algn="l" indent="0" marL="0">
              <a:lnSpc>
                <a:spcPts val="2650"/>
              </a:lnSpc>
              <a:buNone/>
            </a:pPr>
            <a:r>
              <a:rPr lang="en-US" sz="1900" b="1" dirty="0">
                <a:solidFill>
                  <a:srgbClr val="2C2821"/>
                </a:solidFill>
                <a:latin typeface="Lora" pitchFamily="34" charset="0"/>
                <a:ea typeface="Lora" pitchFamily="34" charset="-122"/>
                <a:cs typeface="Lora" pitchFamily="34" charset="-120"/>
              </a:rPr>
              <a:t>by Katana Ngumbao</a:t>
            </a:r>
            <a:endParaRPr lang="en-US" sz="1900"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280190" y="3045976"/>
            <a:ext cx="7422356" cy="708779"/>
          </a:xfrm>
          <a:prstGeom prst="rect">
            <a:avLst/>
          </a:prstGeom>
          <a:noFill/>
          <a:ln/>
        </p:spPr>
        <p:txBody>
          <a:bodyPr wrap="non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Conclusion and Call to Action</a:t>
            </a:r>
            <a:endParaRPr lang="en-US" sz="4450" dirty="0"/>
          </a:p>
        </p:txBody>
      </p:sp>
      <p:sp>
        <p:nvSpPr>
          <p:cNvPr id="6" name="Text 3"/>
          <p:cNvSpPr/>
          <p:nvPr/>
        </p:nvSpPr>
        <p:spPr>
          <a:xfrm>
            <a:off x="6280190" y="4094917"/>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Achieving SDG7 requires sustained efforts from all stakeholders. By working together, we can create a future powered by clean and affordable energy for everyone.</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280190" y="916781"/>
            <a:ext cx="7482483" cy="708779"/>
          </a:xfrm>
          <a:prstGeom prst="rect">
            <a:avLst/>
          </a:prstGeom>
          <a:noFill/>
          <a:ln/>
        </p:spPr>
        <p:txBody>
          <a:bodyPr wrap="non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To Ensure Clean Energy to All</a:t>
            </a:r>
            <a:endParaRPr lang="en-US" sz="4450" dirty="0"/>
          </a:p>
        </p:txBody>
      </p:sp>
      <p:sp>
        <p:nvSpPr>
          <p:cNvPr id="6" name="Shape 3"/>
          <p:cNvSpPr/>
          <p:nvPr/>
        </p:nvSpPr>
        <p:spPr>
          <a:xfrm>
            <a:off x="6280190" y="2220873"/>
            <a:ext cx="510302" cy="510302"/>
          </a:xfrm>
          <a:prstGeom prst="roundRect">
            <a:avLst>
              <a:gd name="adj" fmla="val 6667"/>
            </a:avLst>
          </a:prstGeom>
          <a:solidFill>
            <a:srgbClr val="F0EDE6"/>
          </a:solidFill>
          <a:ln/>
        </p:spPr>
      </p:sp>
      <p:sp>
        <p:nvSpPr>
          <p:cNvPr id="7" name="Text 4"/>
          <p:cNvSpPr/>
          <p:nvPr/>
        </p:nvSpPr>
        <p:spPr>
          <a:xfrm>
            <a:off x="6462474" y="2305883"/>
            <a:ext cx="145613" cy="34028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1</a:t>
            </a:r>
            <a:endParaRPr lang="en-US" sz="2650" dirty="0"/>
          </a:p>
        </p:txBody>
      </p:sp>
      <p:sp>
        <p:nvSpPr>
          <p:cNvPr id="8" name="Text 5"/>
          <p:cNvSpPr/>
          <p:nvPr/>
        </p:nvSpPr>
        <p:spPr>
          <a:xfrm>
            <a:off x="7017306" y="222087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C2821"/>
                </a:solidFill>
                <a:latin typeface="Alice" pitchFamily="34" charset="0"/>
                <a:ea typeface="Alice" pitchFamily="34" charset="-122"/>
                <a:cs typeface="Alice" pitchFamily="34" charset="-120"/>
              </a:rPr>
              <a:t>Energy Poverty</a:t>
            </a:r>
            <a:endParaRPr lang="en-US" sz="2200" dirty="0"/>
          </a:p>
        </p:txBody>
      </p:sp>
      <p:sp>
        <p:nvSpPr>
          <p:cNvPr id="9" name="Text 6"/>
          <p:cNvSpPr/>
          <p:nvPr/>
        </p:nvSpPr>
        <p:spPr>
          <a:xfrm>
            <a:off x="7017306" y="2711291"/>
            <a:ext cx="2927747" cy="1814513"/>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Over 1 billion people lack access to electricity, hindering economic growth and human development.</a:t>
            </a:r>
            <a:endParaRPr lang="en-US" sz="1750" dirty="0"/>
          </a:p>
        </p:txBody>
      </p:sp>
      <p:sp>
        <p:nvSpPr>
          <p:cNvPr id="10" name="Shape 7"/>
          <p:cNvSpPr/>
          <p:nvPr/>
        </p:nvSpPr>
        <p:spPr>
          <a:xfrm>
            <a:off x="10171867" y="2220873"/>
            <a:ext cx="510302" cy="510302"/>
          </a:xfrm>
          <a:prstGeom prst="roundRect">
            <a:avLst>
              <a:gd name="adj" fmla="val 6667"/>
            </a:avLst>
          </a:prstGeom>
          <a:solidFill>
            <a:srgbClr val="F0EDE6"/>
          </a:solidFill>
          <a:ln/>
        </p:spPr>
      </p:sp>
      <p:sp>
        <p:nvSpPr>
          <p:cNvPr id="11" name="Text 8"/>
          <p:cNvSpPr/>
          <p:nvPr/>
        </p:nvSpPr>
        <p:spPr>
          <a:xfrm>
            <a:off x="10343436" y="2305883"/>
            <a:ext cx="167045" cy="34028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2</a:t>
            </a:r>
            <a:endParaRPr lang="en-US" sz="2650" dirty="0"/>
          </a:p>
        </p:txBody>
      </p:sp>
      <p:sp>
        <p:nvSpPr>
          <p:cNvPr id="12" name="Text 9"/>
          <p:cNvSpPr/>
          <p:nvPr/>
        </p:nvSpPr>
        <p:spPr>
          <a:xfrm>
            <a:off x="10908983" y="222087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C2821"/>
                </a:solidFill>
                <a:latin typeface="Alice" pitchFamily="34" charset="0"/>
                <a:ea typeface="Alice" pitchFamily="34" charset="-122"/>
                <a:cs typeface="Alice" pitchFamily="34" charset="-120"/>
              </a:rPr>
              <a:t>Sustainable Energy</a:t>
            </a:r>
            <a:endParaRPr lang="en-US" sz="2200" dirty="0"/>
          </a:p>
        </p:txBody>
      </p:sp>
      <p:sp>
        <p:nvSpPr>
          <p:cNvPr id="13" name="Text 10"/>
          <p:cNvSpPr/>
          <p:nvPr/>
        </p:nvSpPr>
        <p:spPr>
          <a:xfrm>
            <a:off x="10908983" y="2711291"/>
            <a:ext cx="2927747" cy="1814513"/>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Transitioning to cleaner energy sources is vital to mitigate climate change and protect our environment.</a:t>
            </a:r>
            <a:endParaRPr lang="en-US" sz="1750" dirty="0"/>
          </a:p>
        </p:txBody>
      </p:sp>
      <p:sp>
        <p:nvSpPr>
          <p:cNvPr id="14" name="Shape 11"/>
          <p:cNvSpPr/>
          <p:nvPr/>
        </p:nvSpPr>
        <p:spPr>
          <a:xfrm>
            <a:off x="6280190" y="5007769"/>
            <a:ext cx="510302" cy="510302"/>
          </a:xfrm>
          <a:prstGeom prst="roundRect">
            <a:avLst>
              <a:gd name="adj" fmla="val 6667"/>
            </a:avLst>
          </a:prstGeom>
          <a:solidFill>
            <a:srgbClr val="F0EDE6"/>
          </a:solidFill>
          <a:ln/>
        </p:spPr>
      </p:sp>
      <p:sp>
        <p:nvSpPr>
          <p:cNvPr id="15" name="Text 12"/>
          <p:cNvSpPr/>
          <p:nvPr/>
        </p:nvSpPr>
        <p:spPr>
          <a:xfrm>
            <a:off x="6452473" y="5092779"/>
            <a:ext cx="165735" cy="34028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3</a:t>
            </a:r>
            <a:endParaRPr lang="en-US" sz="2650" dirty="0"/>
          </a:p>
        </p:txBody>
      </p:sp>
      <p:sp>
        <p:nvSpPr>
          <p:cNvPr id="16" name="Text 13"/>
          <p:cNvSpPr/>
          <p:nvPr/>
        </p:nvSpPr>
        <p:spPr>
          <a:xfrm>
            <a:off x="7017306" y="500776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C2821"/>
                </a:solidFill>
                <a:latin typeface="Alice" pitchFamily="34" charset="0"/>
                <a:ea typeface="Alice" pitchFamily="34" charset="-122"/>
                <a:cs typeface="Alice" pitchFamily="34" charset="-120"/>
              </a:rPr>
              <a:t>Universal Access</a:t>
            </a:r>
            <a:endParaRPr lang="en-US" sz="2200" dirty="0"/>
          </a:p>
        </p:txBody>
      </p:sp>
      <p:sp>
        <p:nvSpPr>
          <p:cNvPr id="17" name="Text 14"/>
          <p:cNvSpPr/>
          <p:nvPr/>
        </p:nvSpPr>
        <p:spPr>
          <a:xfrm>
            <a:off x="7017306" y="5498187"/>
            <a:ext cx="2927747" cy="1814513"/>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SDG7 aims to ensure access to affordable, reliable, sustainable and modern energy for all by 2030.</a:t>
            </a:r>
            <a:endParaRPr lang="en-US" sz="1750" dirty="0"/>
          </a:p>
        </p:txBody>
      </p:sp>
      <p:sp>
        <p:nvSpPr>
          <p:cNvPr id="18" name="Shape 15"/>
          <p:cNvSpPr/>
          <p:nvPr/>
        </p:nvSpPr>
        <p:spPr>
          <a:xfrm>
            <a:off x="10171867" y="5007769"/>
            <a:ext cx="510302" cy="510302"/>
          </a:xfrm>
          <a:prstGeom prst="roundRect">
            <a:avLst>
              <a:gd name="adj" fmla="val 6667"/>
            </a:avLst>
          </a:prstGeom>
          <a:solidFill>
            <a:srgbClr val="F0EDE6"/>
          </a:solidFill>
          <a:ln/>
        </p:spPr>
      </p:sp>
      <p:sp>
        <p:nvSpPr>
          <p:cNvPr id="19" name="Text 16"/>
          <p:cNvSpPr/>
          <p:nvPr/>
        </p:nvSpPr>
        <p:spPr>
          <a:xfrm>
            <a:off x="10342602" y="5092779"/>
            <a:ext cx="168831" cy="34028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4</a:t>
            </a:r>
            <a:endParaRPr lang="en-US" sz="2650" dirty="0"/>
          </a:p>
        </p:txBody>
      </p:sp>
      <p:sp>
        <p:nvSpPr>
          <p:cNvPr id="20" name="Text 17"/>
          <p:cNvSpPr/>
          <p:nvPr/>
        </p:nvSpPr>
        <p:spPr>
          <a:xfrm>
            <a:off x="10908983" y="500776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C2821"/>
                </a:solidFill>
                <a:latin typeface="Alice" pitchFamily="34" charset="0"/>
                <a:ea typeface="Alice" pitchFamily="34" charset="-122"/>
                <a:cs typeface="Alice" pitchFamily="34" charset="-120"/>
              </a:rPr>
              <a:t>Global Cooperation</a:t>
            </a:r>
            <a:endParaRPr lang="en-US" sz="2200" dirty="0"/>
          </a:p>
        </p:txBody>
      </p:sp>
      <p:sp>
        <p:nvSpPr>
          <p:cNvPr id="21" name="Text 18"/>
          <p:cNvSpPr/>
          <p:nvPr/>
        </p:nvSpPr>
        <p:spPr>
          <a:xfrm>
            <a:off x="10908983" y="5498187"/>
            <a:ext cx="2927747" cy="1814513"/>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Collaboration is crucial between governments, businesses, and communities to achieve this goal.</a:t>
            </a:r>
            <a:endParaRPr lang="en-US" sz="1750"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sp>
        <p:nvSpPr>
          <p:cNvPr id="4" name="Text 2"/>
          <p:cNvSpPr/>
          <p:nvPr/>
        </p:nvSpPr>
        <p:spPr>
          <a:xfrm>
            <a:off x="793790" y="2807732"/>
            <a:ext cx="8517731" cy="708779"/>
          </a:xfrm>
          <a:prstGeom prst="rect">
            <a:avLst/>
          </a:prstGeom>
          <a:noFill/>
          <a:ln/>
        </p:spPr>
        <p:txBody>
          <a:bodyPr wrap="non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Current Global Energy Landscape</a:t>
            </a:r>
            <a:endParaRPr lang="en-US" sz="4450" dirty="0"/>
          </a:p>
        </p:txBody>
      </p:sp>
      <p:sp>
        <p:nvSpPr>
          <p:cNvPr id="5" name="Text 3"/>
          <p:cNvSpPr/>
          <p:nvPr/>
        </p:nvSpPr>
        <p:spPr>
          <a:xfrm>
            <a:off x="793790" y="3970139"/>
            <a:ext cx="13042821" cy="1451610"/>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The world's energy system relies heavily on fossil fuels, contributing significantly to climate change and air pollution. These fuels are finite resources, and their extraction and use can have detrimental impacts on communities and ecosystems. Developing countries often struggle with energy poverty, lacking access to reliable and affordable energy, hindering economic growth and social development.</a:t>
            </a:r>
            <a:endParaRPr lang="en-US" sz="1750" dirty="0"/>
          </a:p>
        </p:txBody>
      </p:sp>
      <p:pic>
        <p:nvPicPr>
          <p:cNvPr id="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5CC97B"/>
          </a:solidFill>
          <a:ln/>
        </p:spPr>
      </p:sp>
      <p:sp>
        <p:nvSpPr>
          <p:cNvPr id="4" name="Text 2"/>
          <p:cNvSpPr/>
          <p:nvPr/>
        </p:nvSpPr>
        <p:spPr>
          <a:xfrm>
            <a:off x="793790" y="2989183"/>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Project Objectives</a:t>
            </a:r>
            <a:endParaRPr lang="en-US" sz="4450" dirty="0"/>
          </a:p>
        </p:txBody>
      </p:sp>
      <p:sp>
        <p:nvSpPr>
          <p:cNvPr id="5" name="Text 3"/>
          <p:cNvSpPr/>
          <p:nvPr/>
        </p:nvSpPr>
        <p:spPr>
          <a:xfrm>
            <a:off x="793790" y="4151590"/>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The primary objective of SDG7 is to ensure access to affordable, reliable, sustainable, and modern energy for all. Our data-driven approach aims to utilize data insights to improve decision-making and optimize business operations. By leveraging data analytics, we can identify key trends, patterns, and opportunities for growth in the energy sector.</a:t>
            </a:r>
            <a:endParaRPr lang="en-US" sz="1750" dirty="0"/>
          </a:p>
        </p:txBody>
      </p:sp>
      <p:pic>
        <p:nvPicPr>
          <p:cNvPr id="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384977"/>
          </a:xfrm>
          <a:prstGeom prst="rect">
            <a:avLst/>
          </a:prstGeom>
          <a:solidFill>
            <a:srgbClr val="FCFBF8"/>
          </a:solidFill>
          <a:ln/>
        </p:spPr>
      </p:sp>
      <p:sp>
        <p:nvSpPr>
          <p:cNvPr id="4" name="Text 2"/>
          <p:cNvSpPr/>
          <p:nvPr/>
        </p:nvSpPr>
        <p:spPr>
          <a:xfrm>
            <a:off x="3565446" y="311825"/>
            <a:ext cx="4152305" cy="354330"/>
          </a:xfrm>
          <a:prstGeom prst="rect">
            <a:avLst/>
          </a:prstGeom>
          <a:noFill/>
          <a:ln/>
        </p:spPr>
        <p:txBody>
          <a:bodyPr wrap="none" lIns="0" tIns="0" rIns="0" bIns="0" rtlCol="0" anchor="t"/>
          <a:lstStyle/>
          <a:p>
            <a:pPr indent="0" marL="0">
              <a:lnSpc>
                <a:spcPts val="2750"/>
              </a:lnSpc>
              <a:buNone/>
            </a:pPr>
            <a:r>
              <a:rPr lang="en-US" sz="2200" dirty="0">
                <a:solidFill>
                  <a:srgbClr val="233E32"/>
                </a:solidFill>
                <a:latin typeface="Alice" pitchFamily="34" charset="0"/>
                <a:ea typeface="Alice" pitchFamily="34" charset="-122"/>
                <a:cs typeface="Alice" pitchFamily="34" charset="-120"/>
              </a:rPr>
              <a:t>Snippets of the Database schema</a:t>
            </a:r>
            <a:endParaRPr lang="en-US" sz="2200" dirty="0"/>
          </a:p>
        </p:txBody>
      </p:sp>
      <p:sp>
        <p:nvSpPr>
          <p:cNvPr id="5" name="Text 3"/>
          <p:cNvSpPr/>
          <p:nvPr/>
        </p:nvSpPr>
        <p:spPr>
          <a:xfrm>
            <a:off x="3565446" y="892969"/>
            <a:ext cx="7499390" cy="181451"/>
          </a:xfrm>
          <a:prstGeom prst="rect">
            <a:avLst/>
          </a:prstGeom>
          <a:noFill/>
          <a:ln/>
        </p:spPr>
        <p:txBody>
          <a:bodyPr wrap="none" lIns="0" tIns="0" rIns="0" bIns="0" rtlCol="0" anchor="t"/>
          <a:lstStyle/>
          <a:p>
            <a:pPr indent="0" marL="0">
              <a:lnSpc>
                <a:spcPts val="1400"/>
              </a:lnSpc>
              <a:buNone/>
            </a:pPr>
            <a:endParaRPr lang="en-US" sz="850" dirty="0"/>
          </a:p>
        </p:txBody>
      </p:sp>
      <p:pic>
        <p:nvPicPr>
          <p:cNvPr id="6" name="Image 0" descr="preencoded.png">    </p:cNvPr>
          <p:cNvPicPr>
            <a:picLocks noChangeAspect="1"/>
          </p:cNvPicPr>
          <p:nvPr/>
        </p:nvPicPr>
        <p:blipFill>
          <a:blip r:embed="rId1"/>
          <a:stretch>
            <a:fillRect/>
          </a:stretch>
        </p:blipFill>
        <p:spPr>
          <a:xfrm>
            <a:off x="5751552" y="1278731"/>
            <a:ext cx="1496973" cy="1701165"/>
          </a:xfrm>
          <a:prstGeom prst="rect">
            <a:avLst/>
          </a:prstGeom>
        </p:spPr>
      </p:pic>
      <p:pic>
        <p:nvPicPr>
          <p:cNvPr id="7" name="Image 1" descr="preencoded.png">    </p:cNvPr>
          <p:cNvPicPr>
            <a:picLocks noChangeAspect="1"/>
          </p:cNvPicPr>
          <p:nvPr/>
        </p:nvPicPr>
        <p:blipFill>
          <a:blip r:embed="rId2"/>
          <a:stretch>
            <a:fillRect/>
          </a:stretch>
        </p:blipFill>
        <p:spPr>
          <a:xfrm>
            <a:off x="7339251" y="1278731"/>
            <a:ext cx="1539478" cy="1701165"/>
          </a:xfrm>
          <a:prstGeom prst="rect">
            <a:avLst/>
          </a:prstGeom>
        </p:spPr>
      </p:pic>
      <p:sp>
        <p:nvSpPr>
          <p:cNvPr id="8" name="Text 4"/>
          <p:cNvSpPr/>
          <p:nvPr/>
        </p:nvSpPr>
        <p:spPr>
          <a:xfrm>
            <a:off x="3565446" y="3184207"/>
            <a:ext cx="7499390" cy="181451"/>
          </a:xfrm>
          <a:prstGeom prst="rect">
            <a:avLst/>
          </a:prstGeom>
          <a:noFill/>
          <a:ln/>
        </p:spPr>
        <p:txBody>
          <a:bodyPr wrap="none" lIns="0" tIns="0" rIns="0" bIns="0" rtlCol="0" anchor="t"/>
          <a:lstStyle/>
          <a:p>
            <a:pPr indent="0" marL="0">
              <a:lnSpc>
                <a:spcPts val="1400"/>
              </a:lnSpc>
              <a:buNone/>
            </a:pPr>
            <a:endParaRPr lang="en-US" sz="850" dirty="0"/>
          </a:p>
        </p:txBody>
      </p:sp>
      <p:pic>
        <p:nvPicPr>
          <p:cNvPr id="9" name="Image 2" descr="preencoded.png">    </p:cNvPr>
          <p:cNvPicPr>
            <a:picLocks noChangeAspect="1"/>
          </p:cNvPicPr>
          <p:nvPr/>
        </p:nvPicPr>
        <p:blipFill>
          <a:blip r:embed="rId3"/>
          <a:stretch>
            <a:fillRect/>
          </a:stretch>
        </p:blipFill>
        <p:spPr>
          <a:xfrm>
            <a:off x="3565446" y="3493175"/>
            <a:ext cx="2828092" cy="2726174"/>
          </a:xfrm>
          <a:prstGeom prst="rect">
            <a:avLst/>
          </a:prstGeom>
        </p:spPr>
      </p:pic>
      <p:sp>
        <p:nvSpPr>
          <p:cNvPr id="10" name="Text 5"/>
          <p:cNvSpPr/>
          <p:nvPr/>
        </p:nvSpPr>
        <p:spPr>
          <a:xfrm>
            <a:off x="3565446" y="6346865"/>
            <a:ext cx="7499390" cy="181451"/>
          </a:xfrm>
          <a:prstGeom prst="rect">
            <a:avLst/>
          </a:prstGeom>
          <a:noFill/>
          <a:ln/>
        </p:spPr>
        <p:txBody>
          <a:bodyPr wrap="none" lIns="0" tIns="0" rIns="0" bIns="0" rtlCol="0" anchor="t"/>
          <a:lstStyle/>
          <a:p>
            <a:pPr indent="0" marL="0">
              <a:lnSpc>
                <a:spcPts val="1400"/>
              </a:lnSpc>
              <a:buNone/>
            </a:pPr>
            <a:endParaRPr lang="en-US" sz="850" dirty="0"/>
          </a:p>
        </p:txBody>
      </p:sp>
      <p:sp>
        <p:nvSpPr>
          <p:cNvPr id="11" name="Text 6"/>
          <p:cNvSpPr/>
          <p:nvPr/>
        </p:nvSpPr>
        <p:spPr>
          <a:xfrm>
            <a:off x="3565446" y="6655832"/>
            <a:ext cx="7499390" cy="181451"/>
          </a:xfrm>
          <a:prstGeom prst="rect">
            <a:avLst/>
          </a:prstGeom>
          <a:noFill/>
          <a:ln/>
        </p:spPr>
        <p:txBody>
          <a:bodyPr wrap="none" lIns="0" tIns="0" rIns="0" bIns="0" rtlCol="0" anchor="t"/>
          <a:lstStyle/>
          <a:p>
            <a:pPr indent="0" marL="0">
              <a:lnSpc>
                <a:spcPts val="1400"/>
              </a:lnSpc>
              <a:buNone/>
            </a:pPr>
            <a:endParaRPr lang="en-US" sz="850" dirty="0"/>
          </a:p>
        </p:txBody>
      </p:sp>
      <p:sp>
        <p:nvSpPr>
          <p:cNvPr id="12" name="Text 7"/>
          <p:cNvSpPr/>
          <p:nvPr/>
        </p:nvSpPr>
        <p:spPr>
          <a:xfrm>
            <a:off x="3565446" y="6964799"/>
            <a:ext cx="7499390" cy="181451"/>
          </a:xfrm>
          <a:prstGeom prst="rect">
            <a:avLst/>
          </a:prstGeom>
          <a:noFill/>
          <a:ln/>
        </p:spPr>
        <p:txBody>
          <a:bodyPr wrap="none" lIns="0" tIns="0" rIns="0" bIns="0" rtlCol="0" anchor="t"/>
          <a:lstStyle/>
          <a:p>
            <a:pPr indent="0" marL="0">
              <a:lnSpc>
                <a:spcPts val="1400"/>
              </a:lnSpc>
              <a:buNone/>
            </a:pPr>
            <a:endParaRPr lang="en-US" sz="850" dirty="0"/>
          </a:p>
        </p:txBody>
      </p:sp>
      <p:sp>
        <p:nvSpPr>
          <p:cNvPr id="13" name="Text 8"/>
          <p:cNvSpPr/>
          <p:nvPr/>
        </p:nvSpPr>
        <p:spPr>
          <a:xfrm>
            <a:off x="3565446" y="7273766"/>
            <a:ext cx="7499390" cy="181451"/>
          </a:xfrm>
          <a:prstGeom prst="rect">
            <a:avLst/>
          </a:prstGeom>
          <a:noFill/>
          <a:ln/>
        </p:spPr>
        <p:txBody>
          <a:bodyPr wrap="none" lIns="0" tIns="0" rIns="0" bIns="0" rtlCol="0" anchor="t"/>
          <a:lstStyle/>
          <a:p>
            <a:pPr indent="0" marL="0">
              <a:lnSpc>
                <a:spcPts val="1400"/>
              </a:lnSpc>
              <a:buNone/>
            </a:pPr>
            <a:endParaRPr lang="en-US" sz="850" dirty="0"/>
          </a:p>
        </p:txBody>
      </p:sp>
      <p:sp>
        <p:nvSpPr>
          <p:cNvPr id="14" name="Text 9"/>
          <p:cNvSpPr/>
          <p:nvPr/>
        </p:nvSpPr>
        <p:spPr>
          <a:xfrm>
            <a:off x="3565446" y="7582733"/>
            <a:ext cx="7499390" cy="181451"/>
          </a:xfrm>
          <a:prstGeom prst="rect">
            <a:avLst/>
          </a:prstGeom>
          <a:noFill/>
          <a:ln/>
        </p:spPr>
        <p:txBody>
          <a:bodyPr wrap="none" lIns="0" tIns="0" rIns="0" bIns="0" rtlCol="0" anchor="t"/>
          <a:lstStyle/>
          <a:p>
            <a:pPr indent="0" marL="0">
              <a:lnSpc>
                <a:spcPts val="1400"/>
              </a:lnSpc>
              <a:buNone/>
            </a:pPr>
            <a:endParaRPr lang="en-US" sz="850" dirty="0"/>
          </a:p>
        </p:txBody>
      </p:sp>
      <p:sp>
        <p:nvSpPr>
          <p:cNvPr id="15" name="Text 10"/>
          <p:cNvSpPr/>
          <p:nvPr/>
        </p:nvSpPr>
        <p:spPr>
          <a:xfrm>
            <a:off x="3565446" y="7891701"/>
            <a:ext cx="7499390" cy="181451"/>
          </a:xfrm>
          <a:prstGeom prst="rect">
            <a:avLst/>
          </a:prstGeom>
          <a:noFill/>
          <a:ln/>
        </p:spPr>
        <p:txBody>
          <a:bodyPr wrap="none" lIns="0" tIns="0" rIns="0" bIns="0" rtlCol="0" anchor="t"/>
          <a:lstStyle/>
          <a:p>
            <a:pPr indent="0" marL="0">
              <a:lnSpc>
                <a:spcPts val="1400"/>
              </a:lnSpc>
              <a:buNone/>
            </a:pPr>
            <a:endParaRPr lang="en-US" sz="850" dirty="0"/>
          </a:p>
        </p:txBody>
      </p:sp>
      <p:pic>
        <p:nvPicPr>
          <p:cNvPr id="16"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sp>
        <p:nvSpPr>
          <p:cNvPr id="4" name="Text 2"/>
          <p:cNvSpPr/>
          <p:nvPr/>
        </p:nvSpPr>
        <p:spPr>
          <a:xfrm>
            <a:off x="793790" y="952024"/>
            <a:ext cx="8517731" cy="708779"/>
          </a:xfrm>
          <a:prstGeom prst="rect">
            <a:avLst/>
          </a:prstGeom>
          <a:noFill/>
          <a:ln/>
        </p:spPr>
        <p:txBody>
          <a:bodyPr wrap="non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Current Global Energy Landscape</a:t>
            </a:r>
            <a:endParaRPr lang="en-US" sz="4450" dirty="0"/>
          </a:p>
        </p:txBody>
      </p:sp>
      <p:pic>
        <p:nvPicPr>
          <p:cNvPr id="5" name="Image 0" descr="preencoded.png">    </p:cNvPr>
          <p:cNvPicPr>
            <a:picLocks noChangeAspect="1"/>
          </p:cNvPicPr>
          <p:nvPr/>
        </p:nvPicPr>
        <p:blipFill>
          <a:blip r:embed="rId1"/>
          <a:stretch>
            <a:fillRect/>
          </a:stretch>
        </p:blipFill>
        <p:spPr>
          <a:xfrm>
            <a:off x="793790" y="2114431"/>
            <a:ext cx="3005495" cy="1857494"/>
          </a:xfrm>
          <a:prstGeom prst="rect">
            <a:avLst/>
          </a:prstGeom>
        </p:spPr>
      </p:pic>
      <p:sp>
        <p:nvSpPr>
          <p:cNvPr id="6" name="Text 3"/>
          <p:cNvSpPr/>
          <p:nvPr/>
        </p:nvSpPr>
        <p:spPr>
          <a:xfrm>
            <a:off x="793790" y="4255413"/>
            <a:ext cx="3005495" cy="708660"/>
          </a:xfrm>
          <a:prstGeom prst="rect">
            <a:avLst/>
          </a:prstGeom>
          <a:noFill/>
          <a:ln/>
        </p:spPr>
        <p:txBody>
          <a:bodyPr wrap="squar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Energy Consumption Trends</a:t>
            </a:r>
            <a:endParaRPr lang="en-US" sz="2200" dirty="0"/>
          </a:p>
        </p:txBody>
      </p:sp>
      <p:sp>
        <p:nvSpPr>
          <p:cNvPr id="7" name="Text 4"/>
          <p:cNvSpPr/>
          <p:nvPr/>
        </p:nvSpPr>
        <p:spPr>
          <a:xfrm>
            <a:off x="793790" y="5100161"/>
            <a:ext cx="3005495" cy="1814513"/>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Data insights reveal the global patterns of energy consumption, highlighting regions with high and low energy usage.</a:t>
            </a:r>
            <a:endParaRPr lang="en-US" sz="1750" dirty="0"/>
          </a:p>
        </p:txBody>
      </p:sp>
      <p:pic>
        <p:nvPicPr>
          <p:cNvPr id="8" name="Image 1" descr="preencoded.png">    </p:cNvPr>
          <p:cNvPicPr>
            <a:picLocks noChangeAspect="1"/>
          </p:cNvPicPr>
          <p:nvPr/>
        </p:nvPicPr>
        <p:blipFill>
          <a:blip r:embed="rId2"/>
          <a:stretch>
            <a:fillRect/>
          </a:stretch>
        </p:blipFill>
        <p:spPr>
          <a:xfrm>
            <a:off x="4139446" y="2114431"/>
            <a:ext cx="3005614" cy="1857494"/>
          </a:xfrm>
          <a:prstGeom prst="rect">
            <a:avLst/>
          </a:prstGeom>
        </p:spPr>
      </p:pic>
      <p:sp>
        <p:nvSpPr>
          <p:cNvPr id="9" name="Text 5"/>
          <p:cNvSpPr/>
          <p:nvPr/>
        </p:nvSpPr>
        <p:spPr>
          <a:xfrm>
            <a:off x="4139446" y="4255413"/>
            <a:ext cx="3005614" cy="708660"/>
          </a:xfrm>
          <a:prstGeom prst="rect">
            <a:avLst/>
          </a:prstGeom>
          <a:noFill/>
          <a:ln/>
        </p:spPr>
        <p:txBody>
          <a:bodyPr wrap="squar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Renewable Energy Deployment</a:t>
            </a:r>
            <a:endParaRPr lang="en-US" sz="2200" dirty="0"/>
          </a:p>
        </p:txBody>
      </p:sp>
      <p:sp>
        <p:nvSpPr>
          <p:cNvPr id="10" name="Text 6"/>
          <p:cNvSpPr/>
          <p:nvPr/>
        </p:nvSpPr>
        <p:spPr>
          <a:xfrm>
            <a:off x="4139446" y="5100161"/>
            <a:ext cx="3005614" cy="2177415"/>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The analysis of renewable energy resources provides insights into the potential for sustainable energy development across the globe.</a:t>
            </a:r>
            <a:endParaRPr lang="en-US" sz="1750" dirty="0"/>
          </a:p>
        </p:txBody>
      </p:sp>
      <p:pic>
        <p:nvPicPr>
          <p:cNvPr id="11" name="Image 2" descr="preencoded.png">    </p:cNvPr>
          <p:cNvPicPr>
            <a:picLocks noChangeAspect="1"/>
          </p:cNvPicPr>
          <p:nvPr/>
        </p:nvPicPr>
        <p:blipFill>
          <a:blip r:embed="rId3"/>
          <a:stretch>
            <a:fillRect/>
          </a:stretch>
        </p:blipFill>
        <p:spPr>
          <a:xfrm>
            <a:off x="7485221" y="2114431"/>
            <a:ext cx="3005614" cy="1857494"/>
          </a:xfrm>
          <a:prstGeom prst="rect">
            <a:avLst/>
          </a:prstGeom>
        </p:spPr>
      </p:pic>
      <p:sp>
        <p:nvSpPr>
          <p:cNvPr id="12" name="Text 7"/>
          <p:cNvSpPr/>
          <p:nvPr/>
        </p:nvSpPr>
        <p:spPr>
          <a:xfrm>
            <a:off x="7485221" y="425541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Global Energy Mix</a:t>
            </a:r>
            <a:endParaRPr lang="en-US" sz="2200" dirty="0"/>
          </a:p>
        </p:txBody>
      </p:sp>
      <p:sp>
        <p:nvSpPr>
          <p:cNvPr id="13" name="Text 8"/>
          <p:cNvSpPr/>
          <p:nvPr/>
        </p:nvSpPr>
        <p:spPr>
          <a:xfrm>
            <a:off x="7485221" y="4745831"/>
            <a:ext cx="3005614" cy="1814513"/>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The data sheds light on the current reliance on fossil fuels and the potential for transitioning to cleaner energy sources.</a:t>
            </a:r>
            <a:endParaRPr lang="en-US" sz="1750" dirty="0"/>
          </a:p>
        </p:txBody>
      </p:sp>
      <p:pic>
        <p:nvPicPr>
          <p:cNvPr id="14" name="Image 3" descr="preencoded.png">    </p:cNvPr>
          <p:cNvPicPr>
            <a:picLocks noChangeAspect="1"/>
          </p:cNvPicPr>
          <p:nvPr/>
        </p:nvPicPr>
        <p:blipFill>
          <a:blip r:embed="rId4"/>
          <a:stretch>
            <a:fillRect/>
          </a:stretch>
        </p:blipFill>
        <p:spPr>
          <a:xfrm>
            <a:off x="10830997" y="2114431"/>
            <a:ext cx="3005614" cy="1857494"/>
          </a:xfrm>
          <a:prstGeom prst="rect">
            <a:avLst/>
          </a:prstGeom>
        </p:spPr>
      </p:pic>
      <p:sp>
        <p:nvSpPr>
          <p:cNvPr id="15" name="Text 9"/>
          <p:cNvSpPr/>
          <p:nvPr/>
        </p:nvSpPr>
        <p:spPr>
          <a:xfrm>
            <a:off x="10830997" y="425541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Energy Poverty</a:t>
            </a:r>
            <a:endParaRPr lang="en-US" sz="2200" dirty="0"/>
          </a:p>
        </p:txBody>
      </p:sp>
      <p:sp>
        <p:nvSpPr>
          <p:cNvPr id="16" name="Text 10"/>
          <p:cNvSpPr/>
          <p:nvPr/>
        </p:nvSpPr>
        <p:spPr>
          <a:xfrm>
            <a:off x="10830997" y="4745831"/>
            <a:ext cx="3005614" cy="1814513"/>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Analyzing data on energy poverty reveals the extent of the challenge and guides efforts to provide universal access to electricity.</a:t>
            </a:r>
            <a:endParaRPr lang="en-US" sz="1750" dirty="0"/>
          </a:p>
        </p:txBody>
      </p:sp>
      <p:pic>
        <p:nvPicPr>
          <p:cNvPr id="17"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280190" y="1164074"/>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Current Global Energy Landscape</a:t>
            </a:r>
            <a:endParaRPr lang="en-US" sz="4450" dirty="0"/>
          </a:p>
        </p:txBody>
      </p:sp>
      <p:sp>
        <p:nvSpPr>
          <p:cNvPr id="6" name="Shape 3"/>
          <p:cNvSpPr/>
          <p:nvPr/>
        </p:nvSpPr>
        <p:spPr>
          <a:xfrm>
            <a:off x="6280190" y="2921794"/>
            <a:ext cx="7556421" cy="4143613"/>
          </a:xfrm>
          <a:prstGeom prst="roundRect">
            <a:avLst>
              <a:gd name="adj" fmla="val 821"/>
            </a:avLst>
          </a:prstGeom>
          <a:noFill/>
          <a:ln w="7620">
            <a:solidFill>
              <a:srgbClr val="000000">
                <a:alpha val="8000"/>
              </a:srgbClr>
            </a:solidFill>
            <a:prstDash val="solid"/>
          </a:ln>
        </p:spPr>
      </p:sp>
      <p:sp>
        <p:nvSpPr>
          <p:cNvPr id="7" name="Shape 4"/>
          <p:cNvSpPr/>
          <p:nvPr/>
        </p:nvSpPr>
        <p:spPr>
          <a:xfrm>
            <a:off x="6287810" y="2929414"/>
            <a:ext cx="7541181" cy="1376124"/>
          </a:xfrm>
          <a:prstGeom prst="rect">
            <a:avLst/>
          </a:prstGeom>
          <a:solidFill>
            <a:srgbClr val="FFFFFF">
              <a:alpha val="4000"/>
            </a:srgbClr>
          </a:solidFill>
          <a:ln/>
        </p:spPr>
      </p:sp>
      <p:sp>
        <p:nvSpPr>
          <p:cNvPr id="8" name="Text 5"/>
          <p:cNvSpPr/>
          <p:nvPr/>
        </p:nvSpPr>
        <p:spPr>
          <a:xfrm>
            <a:off x="6514624" y="3073122"/>
            <a:ext cx="3313152" cy="362903"/>
          </a:xfrm>
          <a:prstGeom prst="rect">
            <a:avLst/>
          </a:prstGeom>
          <a:noFill/>
          <a:ln/>
        </p:spPr>
        <p:txBody>
          <a:bodyPr wrap="non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Fossil Fuels</a:t>
            </a:r>
            <a:endParaRPr lang="en-US" sz="1750" dirty="0"/>
          </a:p>
        </p:txBody>
      </p:sp>
      <p:sp>
        <p:nvSpPr>
          <p:cNvPr id="9" name="Text 6"/>
          <p:cNvSpPr/>
          <p:nvPr/>
        </p:nvSpPr>
        <p:spPr>
          <a:xfrm>
            <a:off x="10289024" y="3073122"/>
            <a:ext cx="3313152" cy="1088708"/>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Dominate the global energy mix but contribute significantly to pollution.</a:t>
            </a:r>
            <a:endParaRPr lang="en-US" sz="1750" dirty="0"/>
          </a:p>
        </p:txBody>
      </p:sp>
      <p:sp>
        <p:nvSpPr>
          <p:cNvPr id="10" name="Shape 7"/>
          <p:cNvSpPr/>
          <p:nvPr/>
        </p:nvSpPr>
        <p:spPr>
          <a:xfrm>
            <a:off x="6287810" y="4305538"/>
            <a:ext cx="7541181" cy="1376124"/>
          </a:xfrm>
          <a:prstGeom prst="rect">
            <a:avLst/>
          </a:prstGeom>
          <a:solidFill>
            <a:srgbClr val="000000">
              <a:alpha val="4000"/>
            </a:srgbClr>
          </a:solidFill>
          <a:ln/>
        </p:spPr>
      </p:sp>
      <p:sp>
        <p:nvSpPr>
          <p:cNvPr id="11" name="Text 8"/>
          <p:cNvSpPr/>
          <p:nvPr/>
        </p:nvSpPr>
        <p:spPr>
          <a:xfrm>
            <a:off x="6514624" y="4449247"/>
            <a:ext cx="3313152" cy="362903"/>
          </a:xfrm>
          <a:prstGeom prst="rect">
            <a:avLst/>
          </a:prstGeom>
          <a:noFill/>
          <a:ln/>
        </p:spPr>
        <p:txBody>
          <a:bodyPr wrap="non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Renewable Energy</a:t>
            </a:r>
            <a:endParaRPr lang="en-US" sz="1750" dirty="0"/>
          </a:p>
        </p:txBody>
      </p:sp>
      <p:sp>
        <p:nvSpPr>
          <p:cNvPr id="12" name="Text 9"/>
          <p:cNvSpPr/>
          <p:nvPr/>
        </p:nvSpPr>
        <p:spPr>
          <a:xfrm>
            <a:off x="10289024" y="4449247"/>
            <a:ext cx="3313152" cy="1088708"/>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Growing rapidly, but still faces challenges in deployment and affordability.</a:t>
            </a:r>
            <a:endParaRPr lang="en-US" sz="1750" dirty="0"/>
          </a:p>
        </p:txBody>
      </p:sp>
      <p:sp>
        <p:nvSpPr>
          <p:cNvPr id="13" name="Shape 10"/>
          <p:cNvSpPr/>
          <p:nvPr/>
        </p:nvSpPr>
        <p:spPr>
          <a:xfrm>
            <a:off x="6287810" y="5681663"/>
            <a:ext cx="7541181" cy="1376124"/>
          </a:xfrm>
          <a:prstGeom prst="rect">
            <a:avLst/>
          </a:prstGeom>
          <a:solidFill>
            <a:srgbClr val="FFFFFF">
              <a:alpha val="4000"/>
            </a:srgbClr>
          </a:solidFill>
          <a:ln/>
        </p:spPr>
      </p:sp>
      <p:sp>
        <p:nvSpPr>
          <p:cNvPr id="14" name="Text 11"/>
          <p:cNvSpPr/>
          <p:nvPr/>
        </p:nvSpPr>
        <p:spPr>
          <a:xfrm>
            <a:off x="6514624" y="5825371"/>
            <a:ext cx="3313152" cy="362903"/>
          </a:xfrm>
          <a:prstGeom prst="rect">
            <a:avLst/>
          </a:prstGeom>
          <a:noFill/>
          <a:ln/>
        </p:spPr>
        <p:txBody>
          <a:bodyPr wrap="non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Nuclear Energy</a:t>
            </a:r>
            <a:endParaRPr lang="en-US" sz="1750" dirty="0"/>
          </a:p>
        </p:txBody>
      </p:sp>
      <p:sp>
        <p:nvSpPr>
          <p:cNvPr id="15" name="Text 12"/>
          <p:cNvSpPr/>
          <p:nvPr/>
        </p:nvSpPr>
        <p:spPr>
          <a:xfrm>
            <a:off x="10289024" y="5825371"/>
            <a:ext cx="3313152" cy="1088708"/>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Low-carbon but controversial due to safety concerns and waste disposal.</a:t>
            </a:r>
            <a:endParaRPr lang="en-US" sz="1750" dirty="0"/>
          </a:p>
        </p:txBody>
      </p:sp>
      <p:pic>
        <p:nvPicPr>
          <p:cNvPr id="1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sp>
        <p:nvSpPr>
          <p:cNvPr id="4" name="Text 2"/>
          <p:cNvSpPr/>
          <p:nvPr/>
        </p:nvSpPr>
        <p:spPr>
          <a:xfrm>
            <a:off x="793790" y="1430179"/>
            <a:ext cx="13042821" cy="362903"/>
          </a:xfrm>
          <a:prstGeom prst="rect">
            <a:avLst/>
          </a:prstGeom>
          <a:noFill/>
          <a:ln/>
        </p:spPr>
        <p:txBody>
          <a:bodyPr wrap="none" lIns="0" tIns="0" rIns="0" bIns="0" rtlCol="0" anchor="t"/>
          <a:lstStyle/>
          <a:p>
            <a:pPr indent="0" marL="0">
              <a:lnSpc>
                <a:spcPts val="2850"/>
              </a:lnSpc>
              <a:buNone/>
            </a:pPr>
            <a:r>
              <a:rPr lang="en-US" sz="1750" b="1" u="sng" dirty="0">
                <a:solidFill>
                  <a:srgbClr val="000000"/>
                </a:solidFill>
                <a:latin typeface="Lora" pitchFamily="34" charset="0"/>
                <a:ea typeface="Lora" pitchFamily="34" charset="-122"/>
                <a:cs typeface="Lora" pitchFamily="34" charset="-120"/>
              </a:rPr>
              <a:t>Recent Energy Distribution Across the Countries</a:t>
            </a:r>
            <a:pPr indent="0" marL="0">
              <a:lnSpc>
                <a:spcPts val="2850"/>
              </a:lnSpc>
              <a:buNone/>
            </a:pPr>
            <a:r>
              <a:rPr lang="en-US" sz="1750" dirty="0">
                <a:solidFill>
                  <a:srgbClr val="2C2821"/>
                </a:solidFill>
                <a:latin typeface="Lora" pitchFamily="34" charset="0"/>
                <a:ea typeface="Lora" pitchFamily="34" charset="-122"/>
                <a:cs typeface="Lora" pitchFamily="34" charset="-120"/>
              </a:rPr>
              <a:t>.            Difference Energy projects that has been Established.                  </a:t>
            </a:r>
            <a:endParaRPr lang="en-US" sz="1750" dirty="0"/>
          </a:p>
        </p:txBody>
      </p:sp>
      <p:pic>
        <p:nvPicPr>
          <p:cNvPr id="5" name="Image 0" descr="preencoded.png">    </p:cNvPr>
          <p:cNvPicPr>
            <a:picLocks noChangeAspect="1"/>
          </p:cNvPicPr>
          <p:nvPr/>
        </p:nvPicPr>
        <p:blipFill>
          <a:blip r:embed="rId1"/>
          <a:stretch>
            <a:fillRect/>
          </a:stretch>
        </p:blipFill>
        <p:spPr>
          <a:xfrm>
            <a:off x="793790" y="2878574"/>
            <a:ext cx="5607606" cy="3294459"/>
          </a:xfrm>
          <a:prstGeom prst="rect">
            <a:avLst/>
          </a:prstGeom>
        </p:spPr>
      </p:pic>
      <p:pic>
        <p:nvPicPr>
          <p:cNvPr id="6" name="Image 1" descr="preencoded.png">    </p:cNvPr>
          <p:cNvPicPr>
            <a:picLocks noChangeAspect="1"/>
          </p:cNvPicPr>
          <p:nvPr/>
        </p:nvPicPr>
        <p:blipFill>
          <a:blip r:embed="rId2"/>
          <a:stretch>
            <a:fillRect/>
          </a:stretch>
        </p:blipFill>
        <p:spPr>
          <a:xfrm>
            <a:off x="7599521" y="2303383"/>
            <a:ext cx="6244709" cy="3877985"/>
          </a:xfrm>
          <a:prstGeom prst="rect">
            <a:avLst/>
          </a:prstGeom>
        </p:spPr>
      </p:pic>
      <p:sp>
        <p:nvSpPr>
          <p:cNvPr id="7" name="Text 3"/>
          <p:cNvSpPr/>
          <p:nvPr/>
        </p:nvSpPr>
        <p:spPr>
          <a:xfrm>
            <a:off x="7599521" y="6436519"/>
            <a:ext cx="6244709" cy="362903"/>
          </a:xfrm>
          <a:prstGeom prst="rect">
            <a:avLst/>
          </a:prstGeom>
          <a:noFill/>
          <a:ln/>
        </p:spPr>
        <p:txBody>
          <a:bodyPr wrap="none" lIns="0" tIns="0" rIns="0" bIns="0" rtlCol="0" anchor="t"/>
          <a:lstStyle/>
          <a:p>
            <a:pPr indent="0" marL="0">
              <a:lnSpc>
                <a:spcPts val="2850"/>
              </a:lnSpc>
              <a:buNone/>
            </a:pP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p:cNvPr>
          <p:cNvPicPr>
            <a:picLocks noChangeAspect="1"/>
          </p:cNvPicPr>
          <p:nvPr/>
        </p:nvPicPr>
        <p:blipFill>
          <a:blip r:embed="rId1"/>
          <a:stretch>
            <a:fillRect/>
          </a:stretch>
        </p:blipFill>
        <p:spPr>
          <a:xfrm>
            <a:off x="0" y="0"/>
            <a:ext cx="14630400" cy="2091571"/>
          </a:xfrm>
          <a:prstGeom prst="rect">
            <a:avLst/>
          </a:prstGeom>
        </p:spPr>
      </p:pic>
      <p:sp>
        <p:nvSpPr>
          <p:cNvPr id="5" name="Text 2"/>
          <p:cNvSpPr/>
          <p:nvPr/>
        </p:nvSpPr>
        <p:spPr>
          <a:xfrm>
            <a:off x="1782842" y="2671643"/>
            <a:ext cx="11064716" cy="1045845"/>
          </a:xfrm>
          <a:prstGeom prst="rect">
            <a:avLst/>
          </a:prstGeom>
          <a:noFill/>
          <a:ln/>
        </p:spPr>
        <p:txBody>
          <a:bodyPr wrap="square" lIns="0" tIns="0" rIns="0" bIns="0" rtlCol="0" anchor="t"/>
          <a:lstStyle/>
          <a:p>
            <a:pPr indent="0" marL="0">
              <a:lnSpc>
                <a:spcPts val="4100"/>
              </a:lnSpc>
              <a:buNone/>
            </a:pPr>
            <a:r>
              <a:rPr lang="en-US" sz="3250" dirty="0">
                <a:solidFill>
                  <a:srgbClr val="233E32"/>
                </a:solidFill>
                <a:latin typeface="Alice" pitchFamily="34" charset="0"/>
                <a:ea typeface="Alice" pitchFamily="34" charset="-122"/>
                <a:cs typeface="Alice" pitchFamily="34" charset="-120"/>
              </a:rPr>
              <a:t>Strategies and Initiatives to Promote Affordable and Clean Energy</a:t>
            </a:r>
            <a:endParaRPr lang="en-US" sz="3250" dirty="0"/>
          </a:p>
        </p:txBody>
      </p:sp>
      <p:sp>
        <p:nvSpPr>
          <p:cNvPr id="6" name="Shape 3"/>
          <p:cNvSpPr/>
          <p:nvPr/>
        </p:nvSpPr>
        <p:spPr>
          <a:xfrm>
            <a:off x="7303770" y="3968472"/>
            <a:ext cx="22860" cy="3681055"/>
          </a:xfrm>
          <a:prstGeom prst="roundRect">
            <a:avLst>
              <a:gd name="adj" fmla="val 109798"/>
            </a:avLst>
          </a:prstGeom>
          <a:solidFill>
            <a:srgbClr val="D6D3CC"/>
          </a:solidFill>
          <a:ln/>
        </p:spPr>
      </p:sp>
      <p:sp>
        <p:nvSpPr>
          <p:cNvPr id="7" name="Shape 4"/>
          <p:cNvSpPr/>
          <p:nvPr/>
        </p:nvSpPr>
        <p:spPr>
          <a:xfrm>
            <a:off x="6564273" y="4333518"/>
            <a:ext cx="585549" cy="22860"/>
          </a:xfrm>
          <a:prstGeom prst="roundRect">
            <a:avLst>
              <a:gd name="adj" fmla="val 109798"/>
            </a:avLst>
          </a:prstGeom>
          <a:solidFill>
            <a:srgbClr val="D6D3CC"/>
          </a:solidFill>
          <a:ln/>
        </p:spPr>
      </p:sp>
      <p:sp>
        <p:nvSpPr>
          <p:cNvPr id="8" name="Shape 5"/>
          <p:cNvSpPr/>
          <p:nvPr/>
        </p:nvSpPr>
        <p:spPr>
          <a:xfrm>
            <a:off x="7126962" y="4156710"/>
            <a:ext cx="376476" cy="376476"/>
          </a:xfrm>
          <a:prstGeom prst="roundRect">
            <a:avLst>
              <a:gd name="adj" fmla="val 6667"/>
            </a:avLst>
          </a:prstGeom>
          <a:solidFill>
            <a:srgbClr val="F0EDE6"/>
          </a:solidFill>
          <a:ln/>
        </p:spPr>
      </p:sp>
      <p:sp>
        <p:nvSpPr>
          <p:cNvPr id="9" name="Text 6"/>
          <p:cNvSpPr/>
          <p:nvPr/>
        </p:nvSpPr>
        <p:spPr>
          <a:xfrm>
            <a:off x="7261503" y="4219456"/>
            <a:ext cx="107394" cy="250984"/>
          </a:xfrm>
          <a:prstGeom prst="rect">
            <a:avLst/>
          </a:prstGeom>
          <a:noFill/>
          <a:ln/>
        </p:spPr>
        <p:txBody>
          <a:bodyPr wrap="none" lIns="0" tIns="0" rIns="0" bIns="0" rtlCol="0" anchor="t"/>
          <a:lstStyle/>
          <a:p>
            <a:pPr algn="ctr" indent="0" marL="0">
              <a:lnSpc>
                <a:spcPts val="1950"/>
              </a:lnSpc>
              <a:buNone/>
            </a:pPr>
            <a:r>
              <a:rPr lang="en-US" sz="1950" dirty="0">
                <a:solidFill>
                  <a:srgbClr val="2C2821"/>
                </a:solidFill>
                <a:latin typeface="Alice" pitchFamily="34" charset="0"/>
                <a:ea typeface="Alice" pitchFamily="34" charset="-122"/>
                <a:cs typeface="Alice" pitchFamily="34" charset="-120"/>
              </a:rPr>
              <a:t>1</a:t>
            </a:r>
            <a:endParaRPr lang="en-US" sz="1950" dirty="0"/>
          </a:p>
        </p:txBody>
      </p:sp>
      <p:sp>
        <p:nvSpPr>
          <p:cNvPr id="10" name="Text 7"/>
          <p:cNvSpPr/>
          <p:nvPr/>
        </p:nvSpPr>
        <p:spPr>
          <a:xfrm>
            <a:off x="3311723" y="4135755"/>
            <a:ext cx="3083243" cy="261461"/>
          </a:xfrm>
          <a:prstGeom prst="rect">
            <a:avLst/>
          </a:prstGeom>
          <a:noFill/>
          <a:ln/>
        </p:spPr>
        <p:txBody>
          <a:bodyPr wrap="none" lIns="0" tIns="0" rIns="0" bIns="0" rtlCol="0" anchor="t"/>
          <a:lstStyle/>
          <a:p>
            <a:pPr algn="r" indent="0" marL="0">
              <a:lnSpc>
                <a:spcPts val="2050"/>
              </a:lnSpc>
              <a:buNone/>
            </a:pPr>
            <a:r>
              <a:rPr lang="en-US" sz="1600" dirty="0">
                <a:solidFill>
                  <a:srgbClr val="2C2821"/>
                </a:solidFill>
                <a:latin typeface="Alice" pitchFamily="34" charset="0"/>
                <a:ea typeface="Alice" pitchFamily="34" charset="-122"/>
                <a:cs typeface="Alice" pitchFamily="34" charset="-120"/>
              </a:rPr>
              <a:t>Decentralized Renewable Energy</a:t>
            </a:r>
            <a:endParaRPr lang="en-US" sz="1600" dirty="0"/>
          </a:p>
        </p:txBody>
      </p:sp>
      <p:sp>
        <p:nvSpPr>
          <p:cNvPr id="11" name="Text 8"/>
          <p:cNvSpPr/>
          <p:nvPr/>
        </p:nvSpPr>
        <p:spPr>
          <a:xfrm>
            <a:off x="1782842" y="4497586"/>
            <a:ext cx="4612124" cy="535305"/>
          </a:xfrm>
          <a:prstGeom prst="rect">
            <a:avLst/>
          </a:prstGeom>
          <a:noFill/>
          <a:ln/>
        </p:spPr>
        <p:txBody>
          <a:bodyPr wrap="square" lIns="0" tIns="0" rIns="0" bIns="0" rtlCol="0" anchor="t"/>
          <a:lstStyle/>
          <a:p>
            <a:pPr algn="r" indent="0" marL="0">
              <a:lnSpc>
                <a:spcPts val="2100"/>
              </a:lnSpc>
              <a:buNone/>
            </a:pPr>
            <a:r>
              <a:rPr lang="en-US" sz="1300" dirty="0">
                <a:solidFill>
                  <a:srgbClr val="2C2821"/>
                </a:solidFill>
                <a:latin typeface="Lora" pitchFamily="34" charset="0"/>
                <a:ea typeface="Lora" pitchFamily="34" charset="-122"/>
                <a:cs typeface="Lora" pitchFamily="34" charset="-120"/>
              </a:rPr>
              <a:t>Developing off-grid solutions using solar, wind, and biomass for rural areas.</a:t>
            </a:r>
            <a:endParaRPr lang="en-US" sz="1300" dirty="0"/>
          </a:p>
        </p:txBody>
      </p:sp>
      <p:sp>
        <p:nvSpPr>
          <p:cNvPr id="12" name="Shape 9"/>
          <p:cNvSpPr/>
          <p:nvPr/>
        </p:nvSpPr>
        <p:spPr>
          <a:xfrm>
            <a:off x="7480578" y="5170051"/>
            <a:ext cx="585549" cy="22860"/>
          </a:xfrm>
          <a:prstGeom prst="roundRect">
            <a:avLst>
              <a:gd name="adj" fmla="val 109798"/>
            </a:avLst>
          </a:prstGeom>
          <a:solidFill>
            <a:srgbClr val="D6D3CC"/>
          </a:solidFill>
          <a:ln/>
        </p:spPr>
      </p:sp>
      <p:sp>
        <p:nvSpPr>
          <p:cNvPr id="13" name="Shape 10"/>
          <p:cNvSpPr/>
          <p:nvPr/>
        </p:nvSpPr>
        <p:spPr>
          <a:xfrm>
            <a:off x="7126962" y="4993243"/>
            <a:ext cx="376476" cy="376476"/>
          </a:xfrm>
          <a:prstGeom prst="roundRect">
            <a:avLst>
              <a:gd name="adj" fmla="val 6667"/>
            </a:avLst>
          </a:prstGeom>
          <a:solidFill>
            <a:srgbClr val="F0EDE6"/>
          </a:solidFill>
          <a:ln/>
        </p:spPr>
      </p:sp>
      <p:sp>
        <p:nvSpPr>
          <p:cNvPr id="14" name="Text 11"/>
          <p:cNvSpPr/>
          <p:nvPr/>
        </p:nvSpPr>
        <p:spPr>
          <a:xfrm>
            <a:off x="7253526" y="5055989"/>
            <a:ext cx="123230" cy="250984"/>
          </a:xfrm>
          <a:prstGeom prst="rect">
            <a:avLst/>
          </a:prstGeom>
          <a:noFill/>
          <a:ln/>
        </p:spPr>
        <p:txBody>
          <a:bodyPr wrap="none" lIns="0" tIns="0" rIns="0" bIns="0" rtlCol="0" anchor="t"/>
          <a:lstStyle/>
          <a:p>
            <a:pPr algn="ctr" indent="0" marL="0">
              <a:lnSpc>
                <a:spcPts val="1950"/>
              </a:lnSpc>
              <a:buNone/>
            </a:pPr>
            <a:r>
              <a:rPr lang="en-US" sz="1950" dirty="0">
                <a:solidFill>
                  <a:srgbClr val="2C2821"/>
                </a:solidFill>
                <a:latin typeface="Alice" pitchFamily="34" charset="0"/>
                <a:ea typeface="Alice" pitchFamily="34" charset="-122"/>
                <a:cs typeface="Alice" pitchFamily="34" charset="-120"/>
              </a:rPr>
              <a:t>2</a:t>
            </a:r>
            <a:endParaRPr lang="en-US" sz="1950" dirty="0"/>
          </a:p>
        </p:txBody>
      </p:sp>
      <p:sp>
        <p:nvSpPr>
          <p:cNvPr id="15" name="Text 12"/>
          <p:cNvSpPr/>
          <p:nvPr/>
        </p:nvSpPr>
        <p:spPr>
          <a:xfrm>
            <a:off x="8235434" y="4972288"/>
            <a:ext cx="2584609" cy="261461"/>
          </a:xfrm>
          <a:prstGeom prst="rect">
            <a:avLst/>
          </a:prstGeom>
          <a:noFill/>
          <a:ln/>
        </p:spPr>
        <p:txBody>
          <a:bodyPr wrap="none" lIns="0" tIns="0" rIns="0" bIns="0" rtlCol="0" anchor="t"/>
          <a:lstStyle/>
          <a:p>
            <a:pPr algn="l" indent="0" marL="0">
              <a:lnSpc>
                <a:spcPts val="2050"/>
              </a:lnSpc>
              <a:buNone/>
            </a:pPr>
            <a:r>
              <a:rPr lang="en-US" sz="1600" dirty="0">
                <a:solidFill>
                  <a:srgbClr val="2C2821"/>
                </a:solidFill>
                <a:latin typeface="Alice" pitchFamily="34" charset="0"/>
                <a:ea typeface="Alice" pitchFamily="34" charset="-122"/>
                <a:cs typeface="Alice" pitchFamily="34" charset="-120"/>
              </a:rPr>
              <a:t>Energy Efficiency Measures</a:t>
            </a:r>
            <a:endParaRPr lang="en-US" sz="1600" dirty="0"/>
          </a:p>
        </p:txBody>
      </p:sp>
      <p:sp>
        <p:nvSpPr>
          <p:cNvPr id="16" name="Text 13"/>
          <p:cNvSpPr/>
          <p:nvPr/>
        </p:nvSpPr>
        <p:spPr>
          <a:xfrm>
            <a:off x="8235434" y="5334119"/>
            <a:ext cx="4612124" cy="535305"/>
          </a:xfrm>
          <a:prstGeom prst="rect">
            <a:avLst/>
          </a:prstGeom>
          <a:noFill/>
          <a:ln/>
        </p:spPr>
        <p:txBody>
          <a:bodyPr wrap="square" lIns="0" tIns="0" rIns="0" bIns="0" rtlCol="0" anchor="t"/>
          <a:lstStyle/>
          <a:p>
            <a:pPr algn="l" indent="0" marL="0">
              <a:lnSpc>
                <a:spcPts val="2100"/>
              </a:lnSpc>
              <a:buNone/>
            </a:pPr>
            <a:r>
              <a:rPr lang="en-US" sz="1300" dirty="0">
                <a:solidFill>
                  <a:srgbClr val="2C2821"/>
                </a:solidFill>
                <a:latin typeface="Lora" pitchFamily="34" charset="0"/>
                <a:ea typeface="Lora" pitchFamily="34" charset="-122"/>
                <a:cs typeface="Lora" pitchFamily="34" charset="-120"/>
              </a:rPr>
              <a:t>Promoting energy-saving technologies and practices to reduce energy consumption.</a:t>
            </a:r>
            <a:endParaRPr lang="en-US" sz="1300" dirty="0"/>
          </a:p>
        </p:txBody>
      </p:sp>
      <p:sp>
        <p:nvSpPr>
          <p:cNvPr id="17" name="Shape 14"/>
          <p:cNvSpPr/>
          <p:nvPr/>
        </p:nvSpPr>
        <p:spPr>
          <a:xfrm>
            <a:off x="6564273" y="5923002"/>
            <a:ext cx="585549" cy="22860"/>
          </a:xfrm>
          <a:prstGeom prst="roundRect">
            <a:avLst>
              <a:gd name="adj" fmla="val 109798"/>
            </a:avLst>
          </a:prstGeom>
          <a:solidFill>
            <a:srgbClr val="D6D3CC"/>
          </a:solidFill>
          <a:ln/>
        </p:spPr>
      </p:sp>
      <p:sp>
        <p:nvSpPr>
          <p:cNvPr id="18" name="Shape 15"/>
          <p:cNvSpPr/>
          <p:nvPr/>
        </p:nvSpPr>
        <p:spPr>
          <a:xfrm>
            <a:off x="7126962" y="5746194"/>
            <a:ext cx="376476" cy="376476"/>
          </a:xfrm>
          <a:prstGeom prst="roundRect">
            <a:avLst>
              <a:gd name="adj" fmla="val 6667"/>
            </a:avLst>
          </a:prstGeom>
          <a:solidFill>
            <a:srgbClr val="F0EDE6"/>
          </a:solidFill>
          <a:ln/>
        </p:spPr>
      </p:sp>
      <p:sp>
        <p:nvSpPr>
          <p:cNvPr id="19" name="Text 16"/>
          <p:cNvSpPr/>
          <p:nvPr/>
        </p:nvSpPr>
        <p:spPr>
          <a:xfrm>
            <a:off x="7254002" y="5808940"/>
            <a:ext cx="122277" cy="250984"/>
          </a:xfrm>
          <a:prstGeom prst="rect">
            <a:avLst/>
          </a:prstGeom>
          <a:noFill/>
          <a:ln/>
        </p:spPr>
        <p:txBody>
          <a:bodyPr wrap="none" lIns="0" tIns="0" rIns="0" bIns="0" rtlCol="0" anchor="t"/>
          <a:lstStyle/>
          <a:p>
            <a:pPr algn="ctr" indent="0" marL="0">
              <a:lnSpc>
                <a:spcPts val="1950"/>
              </a:lnSpc>
              <a:buNone/>
            </a:pPr>
            <a:r>
              <a:rPr lang="en-US" sz="1950" dirty="0">
                <a:solidFill>
                  <a:srgbClr val="2C2821"/>
                </a:solidFill>
                <a:latin typeface="Alice" pitchFamily="34" charset="0"/>
                <a:ea typeface="Alice" pitchFamily="34" charset="-122"/>
                <a:cs typeface="Alice" pitchFamily="34" charset="-120"/>
              </a:rPr>
              <a:t>3</a:t>
            </a:r>
            <a:endParaRPr lang="en-US" sz="1950" dirty="0"/>
          </a:p>
        </p:txBody>
      </p:sp>
      <p:sp>
        <p:nvSpPr>
          <p:cNvPr id="20" name="Text 17"/>
          <p:cNvSpPr/>
          <p:nvPr/>
        </p:nvSpPr>
        <p:spPr>
          <a:xfrm>
            <a:off x="3812262" y="5725239"/>
            <a:ext cx="2582704" cy="261461"/>
          </a:xfrm>
          <a:prstGeom prst="rect">
            <a:avLst/>
          </a:prstGeom>
          <a:noFill/>
          <a:ln/>
        </p:spPr>
        <p:txBody>
          <a:bodyPr wrap="none" lIns="0" tIns="0" rIns="0" bIns="0" rtlCol="0" anchor="t"/>
          <a:lstStyle/>
          <a:p>
            <a:pPr algn="r" indent="0" marL="0">
              <a:lnSpc>
                <a:spcPts val="2050"/>
              </a:lnSpc>
              <a:buNone/>
            </a:pPr>
            <a:r>
              <a:rPr lang="en-US" sz="1600" dirty="0">
                <a:solidFill>
                  <a:srgbClr val="2C2821"/>
                </a:solidFill>
                <a:latin typeface="Alice" pitchFamily="34" charset="0"/>
                <a:ea typeface="Alice" pitchFamily="34" charset="-122"/>
                <a:cs typeface="Alice" pitchFamily="34" charset="-120"/>
              </a:rPr>
              <a:t>Public-Private Partnerships</a:t>
            </a:r>
            <a:endParaRPr lang="en-US" sz="1600" dirty="0"/>
          </a:p>
        </p:txBody>
      </p:sp>
      <p:sp>
        <p:nvSpPr>
          <p:cNvPr id="21" name="Text 18"/>
          <p:cNvSpPr/>
          <p:nvPr/>
        </p:nvSpPr>
        <p:spPr>
          <a:xfrm>
            <a:off x="1782842" y="6087070"/>
            <a:ext cx="4612124" cy="535305"/>
          </a:xfrm>
          <a:prstGeom prst="rect">
            <a:avLst/>
          </a:prstGeom>
          <a:noFill/>
          <a:ln/>
        </p:spPr>
        <p:txBody>
          <a:bodyPr wrap="square" lIns="0" tIns="0" rIns="0" bIns="0" rtlCol="0" anchor="t"/>
          <a:lstStyle/>
          <a:p>
            <a:pPr algn="r" indent="0" marL="0">
              <a:lnSpc>
                <a:spcPts val="2100"/>
              </a:lnSpc>
              <a:buNone/>
            </a:pPr>
            <a:r>
              <a:rPr lang="en-US" sz="1300" dirty="0">
                <a:solidFill>
                  <a:srgbClr val="2C2821"/>
                </a:solidFill>
                <a:latin typeface="Lora" pitchFamily="34" charset="0"/>
                <a:ea typeface="Lora" pitchFamily="34" charset="-122"/>
                <a:cs typeface="Lora" pitchFamily="34" charset="-120"/>
              </a:rPr>
              <a:t>Encouraging collaborations between governments and private businesses to invest in clean energy.</a:t>
            </a:r>
            <a:endParaRPr lang="en-US" sz="1300" dirty="0"/>
          </a:p>
        </p:txBody>
      </p:sp>
      <p:sp>
        <p:nvSpPr>
          <p:cNvPr id="22" name="Shape 19"/>
          <p:cNvSpPr/>
          <p:nvPr/>
        </p:nvSpPr>
        <p:spPr>
          <a:xfrm>
            <a:off x="7480578" y="6675953"/>
            <a:ext cx="585549" cy="22860"/>
          </a:xfrm>
          <a:prstGeom prst="roundRect">
            <a:avLst>
              <a:gd name="adj" fmla="val 109798"/>
            </a:avLst>
          </a:prstGeom>
          <a:solidFill>
            <a:srgbClr val="D6D3CC"/>
          </a:solidFill>
          <a:ln/>
        </p:spPr>
      </p:sp>
      <p:sp>
        <p:nvSpPr>
          <p:cNvPr id="23" name="Shape 20"/>
          <p:cNvSpPr/>
          <p:nvPr/>
        </p:nvSpPr>
        <p:spPr>
          <a:xfrm>
            <a:off x="7126962" y="6499146"/>
            <a:ext cx="376476" cy="376476"/>
          </a:xfrm>
          <a:prstGeom prst="roundRect">
            <a:avLst>
              <a:gd name="adj" fmla="val 6667"/>
            </a:avLst>
          </a:prstGeom>
          <a:solidFill>
            <a:srgbClr val="F0EDE6"/>
          </a:solidFill>
          <a:ln/>
        </p:spPr>
      </p:sp>
      <p:sp>
        <p:nvSpPr>
          <p:cNvPr id="24" name="Text 21"/>
          <p:cNvSpPr/>
          <p:nvPr/>
        </p:nvSpPr>
        <p:spPr>
          <a:xfrm>
            <a:off x="7252930" y="6561892"/>
            <a:ext cx="124539" cy="250984"/>
          </a:xfrm>
          <a:prstGeom prst="rect">
            <a:avLst/>
          </a:prstGeom>
          <a:noFill/>
          <a:ln/>
        </p:spPr>
        <p:txBody>
          <a:bodyPr wrap="none" lIns="0" tIns="0" rIns="0" bIns="0" rtlCol="0" anchor="t"/>
          <a:lstStyle/>
          <a:p>
            <a:pPr algn="ctr" indent="0" marL="0">
              <a:lnSpc>
                <a:spcPts val="1950"/>
              </a:lnSpc>
              <a:buNone/>
            </a:pPr>
            <a:r>
              <a:rPr lang="en-US" sz="1950" dirty="0">
                <a:solidFill>
                  <a:srgbClr val="2C2821"/>
                </a:solidFill>
                <a:latin typeface="Alice" pitchFamily="34" charset="0"/>
                <a:ea typeface="Alice" pitchFamily="34" charset="-122"/>
                <a:cs typeface="Alice" pitchFamily="34" charset="-120"/>
              </a:rPr>
              <a:t>4</a:t>
            </a:r>
            <a:endParaRPr lang="en-US" sz="1950" dirty="0"/>
          </a:p>
        </p:txBody>
      </p:sp>
      <p:sp>
        <p:nvSpPr>
          <p:cNvPr id="25" name="Text 22"/>
          <p:cNvSpPr/>
          <p:nvPr/>
        </p:nvSpPr>
        <p:spPr>
          <a:xfrm>
            <a:off x="8235434" y="6478191"/>
            <a:ext cx="3906202" cy="261461"/>
          </a:xfrm>
          <a:prstGeom prst="rect">
            <a:avLst/>
          </a:prstGeom>
          <a:noFill/>
          <a:ln/>
        </p:spPr>
        <p:txBody>
          <a:bodyPr wrap="none" lIns="0" tIns="0" rIns="0" bIns="0" rtlCol="0" anchor="t"/>
          <a:lstStyle/>
          <a:p>
            <a:pPr algn="l" indent="0" marL="0">
              <a:lnSpc>
                <a:spcPts val="2050"/>
              </a:lnSpc>
              <a:buNone/>
            </a:pPr>
            <a:r>
              <a:rPr lang="en-US" sz="1600" dirty="0">
                <a:solidFill>
                  <a:srgbClr val="2C2821"/>
                </a:solidFill>
                <a:latin typeface="Alice" pitchFamily="34" charset="0"/>
                <a:ea typeface="Alice" pitchFamily="34" charset="-122"/>
                <a:cs typeface="Alice" pitchFamily="34" charset="-120"/>
              </a:rPr>
              <a:t>Capacity Building and Knowledge Sharing</a:t>
            </a:r>
            <a:endParaRPr lang="en-US" sz="1600" dirty="0"/>
          </a:p>
        </p:txBody>
      </p:sp>
      <p:sp>
        <p:nvSpPr>
          <p:cNvPr id="26" name="Text 23"/>
          <p:cNvSpPr/>
          <p:nvPr/>
        </p:nvSpPr>
        <p:spPr>
          <a:xfrm>
            <a:off x="8235434" y="6840022"/>
            <a:ext cx="4612124" cy="535305"/>
          </a:xfrm>
          <a:prstGeom prst="rect">
            <a:avLst/>
          </a:prstGeom>
          <a:noFill/>
          <a:ln/>
        </p:spPr>
        <p:txBody>
          <a:bodyPr wrap="square" lIns="0" tIns="0" rIns="0" bIns="0" rtlCol="0" anchor="t"/>
          <a:lstStyle/>
          <a:p>
            <a:pPr algn="l" indent="0" marL="0">
              <a:lnSpc>
                <a:spcPts val="2100"/>
              </a:lnSpc>
              <a:buNone/>
            </a:pPr>
            <a:r>
              <a:rPr lang="en-US" sz="1300" dirty="0">
                <a:solidFill>
                  <a:srgbClr val="2C2821"/>
                </a:solidFill>
                <a:latin typeface="Lora" pitchFamily="34" charset="0"/>
                <a:ea typeface="Lora" pitchFamily="34" charset="-122"/>
                <a:cs typeface="Lora" pitchFamily="34" charset="-120"/>
              </a:rPr>
              <a:t>Training and education initiatives to develop a skilled workforce in the clean energy sector.</a:t>
            </a:r>
            <a:endParaRPr lang="en-US" sz="1300" dirty="0"/>
          </a:p>
        </p:txBody>
      </p:sp>
      <p:pic>
        <p:nvPicPr>
          <p:cNvPr id="2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2024-08-29T19:39:48Z</dcterms:created>
  <dcterms:modified xsi:type="dcterms:W3CDTF">2024-08-29T19:39:48Z</dcterms:modified>
</cp:coreProperties>
</file>